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D6566-11E7-4DDA-A8C8-1DCB2D24097C}" type="datetimeFigureOut">
              <a:rPr lang="en-US" smtClean="0"/>
              <a:pPr/>
              <a:t>7/8/2011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97253-ADA5-4243-832F-1385FB300A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HAK EKONOMI</a:t>
            </a:r>
            <a:endParaRPr lang="en-US" sz="8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3068960"/>
            <a:ext cx="64008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AHLI KUMPULAN: </a:t>
            </a:r>
            <a:endParaRPr lang="en-US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FRECY</a:t>
            </a:r>
          </a:p>
          <a:p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NURLYANA</a:t>
            </a:r>
          </a:p>
          <a:p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NURHIDAYU</a:t>
            </a:r>
          </a:p>
          <a:p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VIONA</a:t>
            </a:r>
          </a:p>
          <a:p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AMDIH.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PENGENALAN HAK EKONOMI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 fontScale="85000" lnSpcReduction="20000"/>
          </a:bodyPr>
          <a:lstStyle/>
          <a:p>
            <a: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Hak-hak ekonomi secara tradisinya dirujuk sebagai sebahagian daripada generasi kedua hak asasi manusia, bersama-sama dengan hak-hak sosial dan budaya. Sesungguhnya, pengelasan tradisional hak asasi manusia adalah seperti berikut</a:t>
            </a:r>
            <a:r>
              <a:rPr lang="ms-MY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>
              <a:buNone/>
            </a:pPr>
            <a:endParaRPr lang="ms-MY" sz="2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 </a:t>
            </a:r>
            <a:r>
              <a:rPr lang="ms-MY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</a:t>
            </a:r>
            <a: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 </a:t>
            </a:r>
            <a:r>
              <a:rPr lang="ms-MY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*  generasi </a:t>
            </a:r>
            <a: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pertama merujuk kepada hak-hak sivil dan </a:t>
            </a:r>
            <a:r>
              <a:rPr lang="ms-MY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politik</a:t>
            </a:r>
            <a:endParaRPr lang="ms-MY" sz="2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None/>
            </a:pPr>
            <a:r>
              <a:rPr lang="ms-MY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*  generasi </a:t>
            </a:r>
            <a: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kedua terdiri daripada hak-hak ekonomi, sosial dan budaya;</a:t>
            </a:r>
            <a:b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r>
              <a:rPr lang="ms-MY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*</a:t>
            </a:r>
            <a: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 generasi ketiga merujuk kepada hak-hak kolektif</a:t>
            </a:r>
            <a:r>
              <a:rPr lang="ms-MY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ms-MY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Hak-hak ekonomi termasuk </a:t>
            </a:r>
            <a:r>
              <a:rPr lang="ms-MY" sz="2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hak untuk bekerja, hak untuk bebas pilihan pekerjaan dan kepada yang adil dan berfaedah baginya syarat-syarat kerja, hak untuk membentuk dan menyertai kesatuan sekerja: hak untuk mogok; berhak kepada keselamatan sosial; dan hak untuk memiliki harta.</a:t>
            </a:r>
            <a:r>
              <a:rPr lang="ms-MY" dirty="0"/>
              <a:t/>
            </a:r>
            <a:br>
              <a:rPr lang="ms-MY" dirty="0"/>
            </a:b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17693"/>
            <a:ext cx="853244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ms-MY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ms-MY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ms-MY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ms-MY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Bertentangan </a:t>
            </a:r>
            <a:r>
              <a:rPr lang="ms-MY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dengan hak-hak sivil dan politik, yang serta-merta dan pada asasnya berdasarkan larangan Negeri daripada melakukan sesuatu (iaitu, resort seksaan, mengambil tindakan yang menyekat kebebasan bersuara, kebebasan beragama, atau hak untuk mengundi, dsb.) , hak ekonomi cenderung dianggap sebagai </a:t>
            </a:r>
            <a:r>
              <a:rPr lang="ms-MY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menghendaki Syarikat untuk mengambil tindakan, biasanya dalam bentuk undang-undang tertentu, dasar-dasar atau program-program, jadi hak-hak tersebut boleh direalisasikan</a:t>
            </a:r>
            <a:r>
              <a:rPr lang="ms-MY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ms-MY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ms-MY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ms-MY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ms-MY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Kesedaran </a:t>
            </a:r>
            <a:r>
              <a:rPr lang="ms-MY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tentang hak-hak tersebut adalah dilihat sebagai progresif: "hak-hak ekonomi, sosial, dan budaya yang penuh hanya boleh dicapai secara beransur-ansur. Sumber dan masa yang dikehendaki "[1], walaupun undang-undang antarabangsa dengan jelas menyatakan bahawa hak-hak sepenuhnya harus dicapai dari masa ke masa, dan bahawa Negara-negara mempunyai obligasi undang-undang untuk mengambil tindakan segera dan berterusan untuk berbuat demikian. Selain itu, apa-apa tindakan, sama ada di sisi undang-undang atau politik, yang diambil untuk mengurangkan perlindungan yang sedia ada dan tahap kesedaran tentang hak-hak ini harus dilarang.</a:t>
            </a:r>
            <a:br>
              <a:rPr lang="ms-MY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r>
              <a:rPr lang="ms-MY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Semua hak asasi manusia-agihkan, saling bergantungan dan saling berkaitan, dan memenuhi dan perlindungan yang betul memberi kesan kepada orang lain. Ini adalah benar di kalangan semua hak dan di kalangan atau </a:t>
            </a:r>
            <a:r>
              <a:rPr lang="ms-MY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dalam </a:t>
            </a:r>
            <a:r>
              <a:rPr lang="ms-MY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kategori hak-hak yang tertentu</a:t>
            </a:r>
            <a:r>
              <a:rPr lang="ms-MY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r>
              <a:rPr lang="ms-MY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Sebagai contoh, hak-hak ekonomi berkait rapat dengan hak-hak sosial dan budaya. Adalah berhak kepada pekerjaan, sebagai contoh, yang berkaitan dengan memastikan standard minimum sara hidup, dan sebagainya. </a:t>
            </a:r>
            <a:endParaRPr lang="ms-MY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ms-MY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ms-MY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Sama </a:t>
            </a:r>
            <a:r>
              <a:rPr lang="ms-MY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seperti perbezaan antara hak-hak sivil dan politik kadang-kadang kabur, perbezaan di antara hak-hak ekonomi, sosial, dan budaya tidak sentiasa jelas. Sebagai contoh, adalah berhak kepada pelajaran telah dipertimbangkan oleh pakar-pakar yang berlainan sebagai hak ekonomi, sosial atau budaya.</a:t>
            </a:r>
            <a:br>
              <a:rPr lang="ms-MY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en-US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548680"/>
            <a:ext cx="81369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ms-MY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Dalam </a:t>
            </a:r>
            <a:r>
              <a:rPr lang="ms-MY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undang-undang hak asasi manusia antarabangsa, kesedaran tentang </a:t>
            </a:r>
            <a:r>
              <a:rPr lang="ms-MY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hak-       hak </a:t>
            </a:r>
            <a:r>
              <a:rPr lang="ms-MY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ekonomi yang diperuntukkan dalam Bab IX Piagam Pertubuhan Bangsa-Bangsa Bersatu (PBB) dan Deklarasi Hak Asasi Manusia Sejagat, Perjanjian Antarabangsa mengenai Hak Ekonomi, Sosial dan Kebudayaan (CESCR), Pertubuhan Buruh Antarabangsa, dan pelbagai dokumen serantau</a:t>
            </a:r>
            <a:r>
              <a:rPr lang="ms-MY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ms-MY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ms-MY" dirty="0"/>
              <a:t> </a:t>
            </a:r>
            <a:r>
              <a:rPr lang="ms-MY" dirty="0" smtClean="0"/>
              <a:t>   </a:t>
            </a:r>
            <a:r>
              <a:rPr lang="ms-MY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CESCR dipantau oleh Jawatankuasa mengenai Hak Ekonomi, Sosial dan Budaya, yang terdiri daripada pakar-pakar bebas yang dilantik oleh Pertubuhan Bangsa-Bangsa Bersatu (PBB). Jawatankuasa ini bertanggungjawab untuk memantau pelaksanaan Perjanjian oleh Negara-Negara Pihak yang. Mereka adalah dikehendaki untuk mengemukakan laporan mengenai bagaimana mereka melaksanakan hak-hak ini. Apa-apa maklumat yang disediakan melalui laporan-diri dan dengan itu mungkin terhad. Laporan yang disediakan akan diteliti oleh Jawatankuasa, yang kemudian menghurai "menyimpulkan pemerhatian" di mana ia menangani kebimbangan yang berpotensi dan syor-syor. Sehingga kini, Jawatankuasa tidak diaktifkan untuk mempertimbangkan aduan individu terhadap Negara-Negara Pihak, walaupun draf Protokol Pilihan, di bawah pertimbangan, boleh menyediakan Jawatankuasa dengan bidang kuasa untuk berbuat demikian [2].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ms-MY" dirty="0"/>
              <a:t/>
            </a:r>
            <a:br>
              <a:rPr lang="ms-MY" dirty="0"/>
            </a:br>
            <a:r>
              <a:rPr lang="ms-MY" dirty="0" smtClean="0"/>
              <a:t>  </a:t>
            </a:r>
            <a:endParaRPr lang="en-US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484785"/>
            <a:ext cx="504056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SEKIAN DAN TERIMA KASIH    </a:t>
            </a:r>
          </a:p>
          <a:p>
            <a:pPr algn="ctr"/>
            <a:r>
              <a:rPr lang="en-US" sz="4000" dirty="0" smtClean="0"/>
              <a:t>  </a:t>
            </a:r>
            <a:r>
              <a:rPr lang="en-US" sz="4000" dirty="0" smtClean="0">
                <a:sym typeface="Wingdings" pitchFamily="2" charset="2"/>
              </a:rPr>
              <a:t></a:t>
            </a:r>
          </a:p>
          <a:p>
            <a:pPr algn="ctr"/>
            <a:endParaRPr lang="en-US" sz="4000" dirty="0" smtClean="0">
              <a:sym typeface="Wingdings" pitchFamily="2" charset="2"/>
            </a:endParaRPr>
          </a:p>
          <a:p>
            <a:pPr algn="ctr"/>
            <a:endParaRPr lang="en-US" sz="4000" dirty="0">
              <a:sym typeface="Wingdings" pitchFamily="2" charset="2"/>
            </a:endParaRPr>
          </a:p>
          <a:p>
            <a:pPr algn="ctr"/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HAK EKONOMI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PENGENALAN HAK EKONOMI&amp;quot;&quot;/&gt;&lt;property id=&quot;20307&quot; value=&quot;257&quot;/&gt;&lt;/object&gt;&lt;object type=&quot;3&quot; unique_id=&quot;10006&quot;&gt;&lt;property id=&quot;20148&quot; value=&quot;5&quot;/&gt;&lt;property id=&quot;20300&quot; value=&quot;Slide 3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59&quot;/&gt;&lt;/object&gt;&lt;object type=&quot;3&quot; unique_id=&quot;10008&quot;&gt;&lt;property id=&quot;20148&quot; value=&quot;5&quot;/&gt;&lt;property id=&quot;20300&quot; value=&quot;Slide 5&quot;/&gt;&lt;property id=&quot;20307&quot; value=&quot;260&quot;/&gt;&lt;/object&gt;&lt;object type=&quot;3&quot; unique_id=&quot;10009&quot;&gt;&lt;property id=&quot;20148&quot; value=&quot;5&quot;/&gt;&lt;property id=&quot;20300&quot; value=&quot;Slide 6&quot;/&gt;&lt;property id=&quot;20307&quot; value=&quot;261&quot;/&gt;&lt;/object&gt;&lt;/object&gt;&lt;/object&gt;&lt;/database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483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HAK EKONOMI</vt:lpstr>
      <vt:lpstr>PENGENALAN HAK EKONOMI</vt:lpstr>
      <vt:lpstr>Slide 3</vt:lpstr>
      <vt:lpstr>Slide 4</vt:lpstr>
      <vt:lpstr>Slide 5</vt:lpstr>
      <vt:lpstr>Slide 6</vt:lpstr>
    </vt:vector>
  </TitlesOfParts>
  <Company>KEMENTERIAN PERLAJARAN MALAYSIA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HAK EKONOMI</dc:title>
  <dc:creator>Administrator</dc:creator>
  <cp:lastModifiedBy>NBLJTP</cp:lastModifiedBy>
  <cp:revision>8</cp:revision>
  <dcterms:created xsi:type="dcterms:W3CDTF">2011-07-08T00:59:21Z</dcterms:created>
  <dcterms:modified xsi:type="dcterms:W3CDTF">2011-07-08T02:46:29Z</dcterms:modified>
</cp:coreProperties>
</file>